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5" r:id="rId2"/>
    <p:sldId id="256" r:id="rId3"/>
    <p:sldId id="257" r:id="rId4"/>
    <p:sldId id="264" r:id="rId5"/>
    <p:sldId id="262" r:id="rId6"/>
    <p:sldId id="258" r:id="rId7"/>
    <p:sldId id="259" r:id="rId8"/>
    <p:sldId id="260"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68A616-43C4-4599-BE5B-49DDE09EEBF3}" type="datetimeFigureOut">
              <a:rPr lang="en-IN" smtClean="0"/>
              <a:t>16-08-2021</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F6E12B-4C31-4A1D-B221-D339140654D0}" type="slidenum">
              <a:rPr lang="en-IN" smtClean="0"/>
              <a:t>‹#›</a:t>
            </a:fld>
            <a:endParaRPr lang="en-IN"/>
          </a:p>
        </p:txBody>
      </p:sp>
    </p:spTree>
    <p:extLst>
      <p:ext uri="{BB962C8B-B14F-4D97-AF65-F5344CB8AC3E}">
        <p14:creationId xmlns:p14="http://schemas.microsoft.com/office/powerpoint/2010/main" val="1358927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9312901-4EE5-455F-8638-1AC58AE4C602}" type="datetime1">
              <a:rPr lang="en-US" smtClean="0"/>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0C77FA-F816-475A-8336-4BCAB6C4A4EB}" type="datetime1">
              <a:rPr lang="en-US" smtClean="0"/>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2C40B1-54EB-4CDD-9D1E-E1D1F97613DB}" type="datetime1">
              <a:rPr lang="en-US" smtClean="0"/>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EDCD12-39D7-4B61-B08D-9167AC3DCED4}" type="datetime1">
              <a:rPr lang="en-US" smtClean="0"/>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F27C89-B39D-442F-9C78-68A901861096}" type="datetime1">
              <a:rPr lang="en-US" smtClean="0"/>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61FF5B-E509-4C75-BD19-EEB9D04B175F}" type="datetime1">
              <a:rPr lang="en-US" smtClean="0"/>
              <a:t>8/16/2021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CEC60E-757F-46A7-ADD2-366929683573}" type="datetime1">
              <a:rPr lang="en-US" smtClean="0"/>
              <a:t>8/16/2021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062AEF-6025-464F-8286-E0862D3CD7B9}" type="datetime1">
              <a:rPr lang="en-US" smtClean="0"/>
              <a:t>8/16/2021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66FBDF-19D5-4B2F-9F5C-6B67A2931B7B}" type="datetime1">
              <a:rPr lang="en-US" smtClean="0"/>
              <a:t>8/16/2021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D17824-B063-44FB-8016-2B5F1FAB560B}" type="datetime1">
              <a:rPr lang="en-US" smtClean="0"/>
              <a:t>8/16/2021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8C4766-530D-40E3-99AE-6B816A29DB05}" type="datetime1">
              <a:rPr lang="en-US" smtClean="0"/>
              <a:t>8/16/2021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6E5234-DF1E-4E57-B35B-5C7563B0C9E5}" type="datetime1">
              <a:rPr lang="en-US" smtClean="0"/>
              <a:t>8/16/2021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Imp Instructions to the scholars </a:t>
            </a:r>
          </a:p>
        </p:txBody>
      </p:sp>
      <p:sp>
        <p:nvSpPr>
          <p:cNvPr id="3" name="Content Placeholder 2"/>
          <p:cNvSpPr>
            <a:spLocks noGrp="1"/>
          </p:cNvSpPr>
          <p:nvPr>
            <p:ph idx="1"/>
          </p:nvPr>
        </p:nvSpPr>
        <p:spPr/>
        <p:txBody>
          <a:bodyPr>
            <a:normAutofit fontScale="55000" lnSpcReduction="20000"/>
          </a:bodyPr>
          <a:lstStyle/>
          <a:p>
            <a:pPr>
              <a:lnSpc>
                <a:spcPct val="170000"/>
              </a:lnSpc>
            </a:pPr>
            <a:r>
              <a:rPr lang="en-GB" dirty="0"/>
              <a:t>Use the template Given in the following slides i.e. Slide no. 2 to 9 to prepare your presentation. Max no. of slides in a presentation is 8 to 9 including Title &amp; Thank you slides.</a:t>
            </a:r>
          </a:p>
          <a:p>
            <a:pPr>
              <a:lnSpc>
                <a:spcPct val="170000"/>
              </a:lnSpc>
            </a:pPr>
            <a:r>
              <a:rPr lang="en-GB" dirty="0"/>
              <a:t>Delete this instruction Slide before submitting.</a:t>
            </a:r>
          </a:p>
          <a:p>
            <a:pPr>
              <a:lnSpc>
                <a:spcPct val="170000"/>
              </a:lnSpc>
            </a:pPr>
            <a:r>
              <a:rPr lang="en-GB" dirty="0"/>
              <a:t>Save the final presentation either as .pptx or .pdf file.</a:t>
            </a:r>
          </a:p>
          <a:p>
            <a:pPr>
              <a:lnSpc>
                <a:spcPct val="170000"/>
              </a:lnSpc>
            </a:pPr>
            <a:r>
              <a:rPr lang="en-GB" dirty="0"/>
              <a:t>Name of the file should be like – yourname_dept.name. </a:t>
            </a:r>
          </a:p>
          <a:p>
            <a:pPr>
              <a:lnSpc>
                <a:spcPct val="170000"/>
              </a:lnSpc>
            </a:pPr>
            <a:r>
              <a:rPr lang="en-GB" dirty="0"/>
              <a:t>Send this file to dddu@nia.edu.in positively before 22</a:t>
            </a:r>
            <a:r>
              <a:rPr lang="en-GB" baseline="30000" dirty="0"/>
              <a:t>nd</a:t>
            </a:r>
            <a:r>
              <a:rPr lang="en-GB" dirty="0"/>
              <a:t> August 2021.</a:t>
            </a:r>
          </a:p>
          <a:p>
            <a:pPr>
              <a:lnSpc>
                <a:spcPct val="170000"/>
              </a:lnSpc>
            </a:pPr>
            <a:r>
              <a:rPr lang="en-GB" dirty="0"/>
              <a:t>Should you have any doubts and queries, contact I/C DDDU.</a:t>
            </a:r>
          </a:p>
          <a:p>
            <a:pPr>
              <a:lnSpc>
                <a:spcPct val="170000"/>
              </a:lnSpc>
            </a:pPr>
            <a:r>
              <a:rPr lang="en-GB" dirty="0"/>
              <a:t>Come prepared about your study. </a:t>
            </a:r>
          </a:p>
          <a:p>
            <a:pPr marL="0" indent="0">
              <a:lnSpc>
                <a:spcPct val="170000"/>
              </a:lnSpc>
              <a:buNone/>
            </a:pPr>
            <a:endParaRPr lang="en-GB" dirty="0"/>
          </a:p>
        </p:txBody>
      </p:sp>
      <p:sp>
        <p:nvSpPr>
          <p:cNvPr id="5" name="Slide Number Placeholder 4">
            <a:extLst>
              <a:ext uri="{FF2B5EF4-FFF2-40B4-BE49-F238E27FC236}">
                <a16:creationId xmlns:a16="http://schemas.microsoft.com/office/drawing/2014/main" id="{F0FF2ADE-8E7F-43B4-B6DC-037B71F2A972}"/>
              </a:ext>
            </a:extLst>
          </p:cNvPr>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726139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2209800"/>
          </a:xfrm>
        </p:spPr>
        <p:txBody>
          <a:bodyPr>
            <a:normAutofit/>
          </a:bodyPr>
          <a:lstStyle/>
          <a:p>
            <a:r>
              <a:rPr lang="en-GB" sz="2400" dirty="0"/>
              <a:t>Presentation for IAEC Approval on </a:t>
            </a:r>
            <a:br>
              <a:rPr lang="en-GB" sz="2400" dirty="0"/>
            </a:br>
            <a:r>
              <a:rPr lang="en-GB" sz="2400" b="1" dirty="0"/>
              <a:t>“</a:t>
            </a:r>
            <a:r>
              <a:rPr lang="en-GB" sz="2400" b="1" i="1" dirty="0"/>
              <a:t>TITLE OF THE STUDY AS MENTIONED IN SYNOPSIS</a:t>
            </a:r>
            <a:r>
              <a:rPr lang="en-GB" sz="2400" b="1" dirty="0"/>
              <a:t>” </a:t>
            </a:r>
          </a:p>
        </p:txBody>
      </p:sp>
      <p:sp>
        <p:nvSpPr>
          <p:cNvPr id="3" name="Subtitle 2"/>
          <p:cNvSpPr>
            <a:spLocks noGrp="1"/>
          </p:cNvSpPr>
          <p:nvPr>
            <p:ph type="subTitle" idx="1"/>
          </p:nvPr>
        </p:nvSpPr>
        <p:spPr>
          <a:xfrm>
            <a:off x="2667000" y="4876800"/>
            <a:ext cx="3581400" cy="914400"/>
          </a:xfrm>
        </p:spPr>
        <p:txBody>
          <a:bodyPr>
            <a:normAutofit fontScale="40000" lnSpcReduction="20000"/>
          </a:bodyPr>
          <a:lstStyle/>
          <a:p>
            <a:r>
              <a:rPr lang="en-GB" b="1" dirty="0">
                <a:solidFill>
                  <a:schemeClr val="tx1"/>
                </a:solidFill>
              </a:rPr>
              <a:t>Principle Investigator</a:t>
            </a:r>
          </a:p>
          <a:p>
            <a:r>
              <a:rPr lang="en-GB" dirty="0">
                <a:solidFill>
                  <a:schemeClr val="tx1"/>
                </a:solidFill>
              </a:rPr>
              <a:t>NAME OF THE SCHOLAR </a:t>
            </a:r>
          </a:p>
          <a:p>
            <a:r>
              <a:rPr lang="en-GB" dirty="0">
                <a:solidFill>
                  <a:schemeClr val="tx1"/>
                </a:solidFill>
              </a:rPr>
              <a:t> MD / PHD Scholar, Department of ………..,</a:t>
            </a:r>
          </a:p>
          <a:p>
            <a:r>
              <a:rPr lang="en-GB" dirty="0">
                <a:solidFill>
                  <a:schemeClr val="tx1"/>
                </a:solidFill>
              </a:rPr>
              <a:t>N.I.A.  </a:t>
            </a:r>
          </a:p>
        </p:txBody>
      </p:sp>
      <p:sp>
        <p:nvSpPr>
          <p:cNvPr id="4" name="Rectangle 3"/>
          <p:cNvSpPr/>
          <p:nvPr/>
        </p:nvSpPr>
        <p:spPr>
          <a:xfrm>
            <a:off x="3276600" y="1905000"/>
            <a:ext cx="2616807" cy="369332"/>
          </a:xfrm>
          <a:prstGeom prst="rect">
            <a:avLst/>
          </a:prstGeom>
        </p:spPr>
        <p:txBody>
          <a:bodyPr wrap="none">
            <a:spAutoFit/>
          </a:bodyPr>
          <a:lstStyle/>
          <a:p>
            <a:r>
              <a:rPr lang="en-GB" dirty="0"/>
              <a:t>Submitted &amp; Presented to</a:t>
            </a:r>
          </a:p>
        </p:txBody>
      </p:sp>
      <p:sp>
        <p:nvSpPr>
          <p:cNvPr id="5" name="Rectangle 4"/>
          <p:cNvSpPr/>
          <p:nvPr/>
        </p:nvSpPr>
        <p:spPr>
          <a:xfrm>
            <a:off x="1295400" y="3124200"/>
            <a:ext cx="6371103" cy="1477328"/>
          </a:xfrm>
          <a:prstGeom prst="rect">
            <a:avLst/>
          </a:prstGeom>
        </p:spPr>
        <p:txBody>
          <a:bodyPr wrap="square">
            <a:spAutoFit/>
          </a:bodyPr>
          <a:lstStyle/>
          <a:p>
            <a:pPr algn="ctr"/>
            <a:r>
              <a:rPr lang="en-GB" dirty="0"/>
              <a:t>IAEC</a:t>
            </a:r>
          </a:p>
          <a:p>
            <a:pPr algn="ctr"/>
            <a:r>
              <a:rPr lang="en-GB" dirty="0"/>
              <a:t> Drug Discovery and Development Unit, </a:t>
            </a:r>
          </a:p>
          <a:p>
            <a:pPr algn="ctr"/>
            <a:r>
              <a:rPr lang="en-GB" dirty="0"/>
              <a:t>NATIONAL INSTITUTE OF AYURVEDA</a:t>
            </a:r>
          </a:p>
          <a:p>
            <a:pPr algn="ctr"/>
            <a:r>
              <a:rPr lang="en-GB" dirty="0"/>
              <a:t>Deemed To be University (De Novo)</a:t>
            </a:r>
            <a:br>
              <a:rPr lang="en-GB" dirty="0"/>
            </a:br>
            <a:r>
              <a:rPr lang="en-GB" dirty="0"/>
              <a:t>Ministry of AYUSH, Govt. of India</a:t>
            </a:r>
          </a:p>
        </p:txBody>
      </p:sp>
      <p:pic>
        <p:nvPicPr>
          <p:cNvPr id="1026" name="Picture 2" descr="http://www.nia.nic.in/logo.png"/>
          <p:cNvPicPr>
            <a:picLocks noChangeAspect="1" noChangeArrowheads="1"/>
          </p:cNvPicPr>
          <p:nvPr/>
        </p:nvPicPr>
        <p:blipFill>
          <a:blip r:embed="rId2" cstate="print"/>
          <a:srcRect/>
          <a:stretch>
            <a:fillRect/>
          </a:stretch>
        </p:blipFill>
        <p:spPr bwMode="auto">
          <a:xfrm>
            <a:off x="3962400" y="2209800"/>
            <a:ext cx="911225" cy="838200"/>
          </a:xfrm>
          <a:prstGeom prst="rect">
            <a:avLst/>
          </a:prstGeom>
          <a:noFill/>
        </p:spPr>
      </p:pic>
      <p:sp>
        <p:nvSpPr>
          <p:cNvPr id="6" name="Slide Number Placeholder 5">
            <a:extLst>
              <a:ext uri="{FF2B5EF4-FFF2-40B4-BE49-F238E27FC236}">
                <a16:creationId xmlns:a16="http://schemas.microsoft.com/office/drawing/2014/main" id="{BDECE77D-00F9-4BFB-8C1E-59FD32546E80}"/>
              </a:ext>
            </a:extLst>
          </p:cNvPr>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 </a:t>
            </a:r>
          </a:p>
        </p:txBody>
      </p:sp>
      <p:sp>
        <p:nvSpPr>
          <p:cNvPr id="3" name="Content Placeholder 2"/>
          <p:cNvSpPr>
            <a:spLocks noGrp="1"/>
          </p:cNvSpPr>
          <p:nvPr>
            <p:ph idx="1"/>
          </p:nvPr>
        </p:nvSpPr>
        <p:spPr/>
        <p:txBody>
          <a:bodyPr/>
          <a:lstStyle/>
          <a:p>
            <a:r>
              <a:rPr lang="en-GB" dirty="0"/>
              <a:t>Introduction about Project </a:t>
            </a:r>
          </a:p>
          <a:p>
            <a:r>
              <a:rPr lang="en-GB" dirty="0"/>
              <a:t>Drug and Experimental Model in 4-5 Lines</a:t>
            </a:r>
          </a:p>
        </p:txBody>
      </p:sp>
      <p:sp>
        <p:nvSpPr>
          <p:cNvPr id="5" name="Slide Number Placeholder 4">
            <a:extLst>
              <a:ext uri="{FF2B5EF4-FFF2-40B4-BE49-F238E27FC236}">
                <a16:creationId xmlns:a16="http://schemas.microsoft.com/office/drawing/2014/main" id="{593C44BD-4E4E-4ECB-88F9-338E3124B660}"/>
              </a:ext>
            </a:extLst>
          </p:cNvPr>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E9DFF-7347-405B-8D84-B7EBC27F543E}"/>
              </a:ext>
            </a:extLst>
          </p:cNvPr>
          <p:cNvSpPr>
            <a:spLocks noGrp="1"/>
          </p:cNvSpPr>
          <p:nvPr>
            <p:ph type="title"/>
          </p:nvPr>
        </p:nvSpPr>
        <p:spPr/>
        <p:txBody>
          <a:bodyPr>
            <a:normAutofit/>
          </a:bodyPr>
          <a:lstStyle/>
          <a:p>
            <a:r>
              <a:rPr lang="en-US" dirty="0"/>
              <a:t>OBJECTIVES, HYPOTHESES</a:t>
            </a:r>
            <a:endParaRPr lang="en-IN" dirty="0"/>
          </a:p>
        </p:txBody>
      </p:sp>
      <p:sp>
        <p:nvSpPr>
          <p:cNvPr id="3" name="Content Placeholder 2">
            <a:extLst>
              <a:ext uri="{FF2B5EF4-FFF2-40B4-BE49-F238E27FC236}">
                <a16:creationId xmlns:a16="http://schemas.microsoft.com/office/drawing/2014/main" id="{D497E78E-22ED-4767-9919-8007ECC9427B}"/>
              </a:ext>
            </a:extLst>
          </p:cNvPr>
          <p:cNvSpPr>
            <a:spLocks noGrp="1"/>
          </p:cNvSpPr>
          <p:nvPr>
            <p:ph idx="1"/>
          </p:nvPr>
        </p:nvSpPr>
        <p:spPr/>
        <p:txBody>
          <a:bodyPr/>
          <a:lstStyle/>
          <a:p>
            <a:r>
              <a:rPr lang="en-US" dirty="0"/>
              <a:t>Mention objectives, hypotheses and justification of the study.</a:t>
            </a:r>
          </a:p>
          <a:p>
            <a:r>
              <a:rPr lang="en-US" dirty="0"/>
              <a:t>4-5 lines.</a:t>
            </a:r>
            <a:endParaRPr lang="en-IN" dirty="0"/>
          </a:p>
        </p:txBody>
      </p:sp>
      <p:sp>
        <p:nvSpPr>
          <p:cNvPr id="5" name="Slide Number Placeholder 4">
            <a:extLst>
              <a:ext uri="{FF2B5EF4-FFF2-40B4-BE49-F238E27FC236}">
                <a16:creationId xmlns:a16="http://schemas.microsoft.com/office/drawing/2014/main" id="{C9E98612-9B7C-4892-BE6D-9F7A359477A9}"/>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021777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ANIMALS REQUIRED</a:t>
            </a:r>
            <a:br>
              <a:rPr lang="en-US" b="1" dirty="0"/>
            </a:br>
            <a:r>
              <a:rPr lang="en-US" sz="2700" i="1" dirty="0"/>
              <a:t>(Mention the no. of animals reqd. in the following format)</a:t>
            </a:r>
            <a:endParaRPr lang="en-GB" i="1" dirty="0"/>
          </a:p>
        </p:txBody>
      </p:sp>
      <p:graphicFrame>
        <p:nvGraphicFramePr>
          <p:cNvPr id="3" name="Table 4">
            <a:extLst>
              <a:ext uri="{FF2B5EF4-FFF2-40B4-BE49-F238E27FC236}">
                <a16:creationId xmlns:a16="http://schemas.microsoft.com/office/drawing/2014/main" id="{342D8891-101C-473F-B28E-F16DE6FCE259}"/>
              </a:ext>
            </a:extLst>
          </p:cNvPr>
          <p:cNvGraphicFramePr>
            <a:graphicFrameLocks noGrp="1"/>
          </p:cNvGraphicFramePr>
          <p:nvPr>
            <p:extLst>
              <p:ext uri="{D42A27DB-BD31-4B8C-83A1-F6EECF244321}">
                <p14:modId xmlns:p14="http://schemas.microsoft.com/office/powerpoint/2010/main" val="4181234267"/>
              </p:ext>
            </p:extLst>
          </p:nvPr>
        </p:nvGraphicFramePr>
        <p:xfrm>
          <a:off x="762000" y="2362200"/>
          <a:ext cx="7620000" cy="27432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3258339067"/>
                    </a:ext>
                  </a:extLst>
                </a:gridCol>
                <a:gridCol w="1524000">
                  <a:extLst>
                    <a:ext uri="{9D8B030D-6E8A-4147-A177-3AD203B41FA5}">
                      <a16:colId xmlns:a16="http://schemas.microsoft.com/office/drawing/2014/main" val="3160450227"/>
                    </a:ext>
                  </a:extLst>
                </a:gridCol>
                <a:gridCol w="1524000">
                  <a:extLst>
                    <a:ext uri="{9D8B030D-6E8A-4147-A177-3AD203B41FA5}">
                      <a16:colId xmlns:a16="http://schemas.microsoft.com/office/drawing/2014/main" val="2622066920"/>
                    </a:ext>
                  </a:extLst>
                </a:gridCol>
                <a:gridCol w="1524000">
                  <a:extLst>
                    <a:ext uri="{9D8B030D-6E8A-4147-A177-3AD203B41FA5}">
                      <a16:colId xmlns:a16="http://schemas.microsoft.com/office/drawing/2014/main" val="1734388882"/>
                    </a:ext>
                  </a:extLst>
                </a:gridCol>
                <a:gridCol w="1524000">
                  <a:extLst>
                    <a:ext uri="{9D8B030D-6E8A-4147-A177-3AD203B41FA5}">
                      <a16:colId xmlns:a16="http://schemas.microsoft.com/office/drawing/2014/main" val="3485371220"/>
                    </a:ext>
                  </a:extLst>
                </a:gridCol>
              </a:tblGrid>
              <a:tr h="370840">
                <a:tc>
                  <a:txBody>
                    <a:bodyPr/>
                    <a:lstStyle/>
                    <a:p>
                      <a:r>
                        <a:rPr lang="en-US" dirty="0"/>
                        <a:t>STUDY &amp; GROUPS</a:t>
                      </a:r>
                      <a:endParaRPr lang="en-IN" dirty="0"/>
                    </a:p>
                  </a:txBody>
                  <a:tcPr/>
                </a:tc>
                <a:tc>
                  <a:txBody>
                    <a:bodyPr/>
                    <a:lstStyle/>
                    <a:p>
                      <a:r>
                        <a:rPr lang="en-US" dirty="0"/>
                        <a:t>SPECIES &amp; STRAIN</a:t>
                      </a:r>
                      <a:endParaRPr lang="en-IN" dirty="0"/>
                    </a:p>
                  </a:txBody>
                  <a:tcPr/>
                </a:tc>
                <a:tc>
                  <a:txBody>
                    <a:bodyPr/>
                    <a:lstStyle/>
                    <a:p>
                      <a:r>
                        <a:rPr lang="en-US" dirty="0"/>
                        <a:t>AGE &amp; WEIGHT</a:t>
                      </a:r>
                      <a:endParaRPr lang="en-IN" dirty="0"/>
                    </a:p>
                  </a:txBody>
                  <a:tcPr/>
                </a:tc>
                <a:tc>
                  <a:txBody>
                    <a:bodyPr/>
                    <a:lstStyle/>
                    <a:p>
                      <a:r>
                        <a:rPr lang="en-US" dirty="0"/>
                        <a:t>GENDER</a:t>
                      </a:r>
                    </a:p>
                    <a:p>
                      <a:r>
                        <a:rPr lang="en-US" dirty="0"/>
                        <a:t>F / M</a:t>
                      </a:r>
                      <a:endParaRPr lang="en-IN" dirty="0"/>
                    </a:p>
                  </a:txBody>
                  <a:tcPr/>
                </a:tc>
                <a:tc>
                  <a:txBody>
                    <a:bodyPr/>
                    <a:lstStyle/>
                    <a:p>
                      <a:r>
                        <a:rPr lang="en-US" dirty="0"/>
                        <a:t>NUMBER OF ANIMALS</a:t>
                      </a:r>
                      <a:endParaRPr lang="en-IN" dirty="0"/>
                    </a:p>
                  </a:txBody>
                  <a:tcPr/>
                </a:tc>
                <a:extLst>
                  <a:ext uri="{0D108BD9-81ED-4DB2-BD59-A6C34878D82A}">
                    <a16:rowId xmlns:a16="http://schemas.microsoft.com/office/drawing/2014/main" val="3257715518"/>
                  </a:ext>
                </a:extLst>
              </a:tr>
              <a:tr h="370840">
                <a:tc>
                  <a:txBody>
                    <a:bodyPr/>
                    <a:lstStyle/>
                    <a:p>
                      <a:r>
                        <a:rPr lang="en-US" dirty="0"/>
                        <a:t>For example-</a:t>
                      </a:r>
                    </a:p>
                    <a:p>
                      <a:r>
                        <a:rPr lang="en-US" dirty="0"/>
                        <a:t>Toxicity Study, 1 gr.</a:t>
                      </a:r>
                      <a:endParaRPr lang="en-IN" dirty="0"/>
                    </a:p>
                  </a:txBody>
                  <a:tcPr/>
                </a:tc>
                <a:tc>
                  <a:txBody>
                    <a:bodyPr/>
                    <a:lstStyle/>
                    <a:p>
                      <a:r>
                        <a:rPr lang="en-US" dirty="0"/>
                        <a:t>Albino Wistar Rats</a:t>
                      </a:r>
                      <a:endParaRPr lang="en-IN" dirty="0"/>
                    </a:p>
                  </a:txBody>
                  <a:tcPr/>
                </a:tc>
                <a:tc>
                  <a:txBody>
                    <a:bodyPr/>
                    <a:lstStyle/>
                    <a:p>
                      <a:r>
                        <a:rPr lang="en-US" dirty="0"/>
                        <a:t>12-24 weeks,</a:t>
                      </a:r>
                    </a:p>
                    <a:p>
                      <a:r>
                        <a:rPr lang="en-US" dirty="0"/>
                        <a:t>125-150 </a:t>
                      </a:r>
                      <a:r>
                        <a:rPr lang="en-US" dirty="0" err="1"/>
                        <a:t>gms</a:t>
                      </a:r>
                      <a:endParaRPr lang="en-IN" dirty="0"/>
                    </a:p>
                  </a:txBody>
                  <a:tcPr/>
                </a:tc>
                <a:tc>
                  <a:txBody>
                    <a:bodyPr/>
                    <a:lstStyle/>
                    <a:p>
                      <a:r>
                        <a:rPr lang="en-US" dirty="0"/>
                        <a:t>3 M, 3 F</a:t>
                      </a:r>
                    </a:p>
                  </a:txBody>
                  <a:tcPr/>
                </a:tc>
                <a:tc>
                  <a:txBody>
                    <a:bodyPr/>
                    <a:lstStyle/>
                    <a:p>
                      <a:r>
                        <a:rPr lang="en-US" dirty="0"/>
                        <a:t>06 x1 = 06</a:t>
                      </a:r>
                      <a:endParaRPr lang="en-IN" dirty="0"/>
                    </a:p>
                  </a:txBody>
                  <a:tcPr/>
                </a:tc>
                <a:extLst>
                  <a:ext uri="{0D108BD9-81ED-4DB2-BD59-A6C34878D82A}">
                    <a16:rowId xmlns:a16="http://schemas.microsoft.com/office/drawing/2014/main" val="3660892252"/>
                  </a:ext>
                </a:extLst>
              </a:tr>
              <a:tr h="370840">
                <a:tc>
                  <a:txBody>
                    <a:bodyPr/>
                    <a:lstStyle/>
                    <a:p>
                      <a:r>
                        <a:rPr lang="en-US" dirty="0"/>
                        <a:t>For ex – </a:t>
                      </a:r>
                    </a:p>
                    <a:p>
                      <a:r>
                        <a:rPr lang="en-US" dirty="0"/>
                        <a:t>Antidiabetic study, 4 groups</a:t>
                      </a:r>
                      <a:endParaRPr lang="en-IN" dirty="0"/>
                    </a:p>
                  </a:txBody>
                  <a:tcPr/>
                </a:tc>
                <a:tc>
                  <a:txBody>
                    <a:bodyPr/>
                    <a:lstStyle/>
                    <a:p>
                      <a:r>
                        <a:rPr lang="en-US" dirty="0"/>
                        <a:t>Albino Wistar Rats</a:t>
                      </a:r>
                      <a:endParaRPr lang="en-IN" dirty="0"/>
                    </a:p>
                  </a:txBody>
                  <a:tcPr/>
                </a:tc>
                <a:tc>
                  <a:txBody>
                    <a:bodyPr/>
                    <a:lstStyle/>
                    <a:p>
                      <a:r>
                        <a:rPr lang="en-US" dirty="0"/>
                        <a:t>12-24 weeks,</a:t>
                      </a:r>
                    </a:p>
                    <a:p>
                      <a:r>
                        <a:rPr lang="en-US" dirty="0"/>
                        <a:t>125-150 </a:t>
                      </a:r>
                      <a:r>
                        <a:rPr lang="en-US" dirty="0" err="1"/>
                        <a:t>gms</a:t>
                      </a:r>
                      <a:endParaRPr lang="en-IN" dirty="0"/>
                    </a:p>
                    <a:p>
                      <a:endParaRPr lang="en-IN" dirty="0"/>
                    </a:p>
                  </a:txBody>
                  <a:tcPr/>
                </a:tc>
                <a:tc>
                  <a:txBody>
                    <a:bodyPr/>
                    <a:lstStyle/>
                    <a:p>
                      <a:r>
                        <a:rPr lang="en-US" dirty="0"/>
                        <a:t>F/M</a:t>
                      </a:r>
                    </a:p>
                  </a:txBody>
                  <a:tcPr/>
                </a:tc>
                <a:tc>
                  <a:txBody>
                    <a:bodyPr/>
                    <a:lstStyle/>
                    <a:p>
                      <a:r>
                        <a:rPr lang="en-US" dirty="0"/>
                        <a:t>06x4 = 24</a:t>
                      </a:r>
                      <a:endParaRPr lang="en-IN" dirty="0"/>
                    </a:p>
                  </a:txBody>
                  <a:tcPr/>
                </a:tc>
                <a:extLst>
                  <a:ext uri="{0D108BD9-81ED-4DB2-BD59-A6C34878D82A}">
                    <a16:rowId xmlns:a16="http://schemas.microsoft.com/office/drawing/2014/main" val="2742240728"/>
                  </a:ext>
                </a:extLst>
              </a:tr>
            </a:tbl>
          </a:graphicData>
        </a:graphic>
      </p:graphicFrame>
      <p:sp>
        <p:nvSpPr>
          <p:cNvPr id="5" name="Slide Number Placeholder 4">
            <a:extLst>
              <a:ext uri="{FF2B5EF4-FFF2-40B4-BE49-F238E27FC236}">
                <a16:creationId xmlns:a16="http://schemas.microsoft.com/office/drawing/2014/main" id="{C1B11ED3-4A7D-4D0B-928B-ED822C1F98E3}"/>
              </a:ext>
            </a:extLst>
          </p:cNvPr>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383" y="457200"/>
            <a:ext cx="8229600" cy="1219200"/>
          </a:xfrm>
        </p:spPr>
        <p:txBody>
          <a:bodyPr>
            <a:normAutofit fontScale="90000"/>
          </a:bodyPr>
          <a:lstStyle/>
          <a:p>
            <a:r>
              <a:rPr lang="en-US" b="1" dirty="0"/>
              <a:t>Rationale for animal usage</a:t>
            </a:r>
            <a:br>
              <a:rPr lang="en-US" b="1" dirty="0"/>
            </a:br>
            <a:r>
              <a:rPr lang="en-US" sz="3100" i="1" dirty="0"/>
              <a:t>(Answer the following 4 questions)</a:t>
            </a:r>
            <a:br>
              <a:rPr lang="en-GB" sz="3100" i="1" dirty="0"/>
            </a:br>
            <a:endParaRPr lang="en-GB" i="1" dirty="0"/>
          </a:p>
        </p:txBody>
      </p:sp>
      <p:sp>
        <p:nvSpPr>
          <p:cNvPr id="3" name="Content Placeholder 2"/>
          <p:cNvSpPr>
            <a:spLocks noGrp="1"/>
          </p:cNvSpPr>
          <p:nvPr>
            <p:ph idx="1"/>
          </p:nvPr>
        </p:nvSpPr>
        <p:spPr>
          <a:xfrm>
            <a:off x="457200" y="1676400"/>
            <a:ext cx="8229600" cy="4983163"/>
          </a:xfrm>
        </p:spPr>
        <p:txBody>
          <a:bodyPr>
            <a:normAutofit fontScale="55000" lnSpcReduction="20000"/>
          </a:bodyPr>
          <a:lstStyle/>
          <a:p>
            <a:pPr lvl="0">
              <a:buNone/>
            </a:pPr>
            <a:r>
              <a:rPr lang="en-US" b="1" dirty="0"/>
              <a:t>Q. Why is animal usage necessary for these studies?</a:t>
            </a:r>
            <a:endParaRPr lang="en-GB" dirty="0"/>
          </a:p>
          <a:p>
            <a:pPr>
              <a:buNone/>
            </a:pPr>
            <a:r>
              <a:rPr lang="en-US" b="1" dirty="0"/>
              <a:t>Suggestive Answer –</a:t>
            </a:r>
            <a:r>
              <a:rPr lang="en-US" dirty="0"/>
              <a:t> Due to the anatomical similarity in between selected species and human.</a:t>
            </a:r>
            <a:r>
              <a:rPr lang="en-GB" dirty="0"/>
              <a:t> </a:t>
            </a:r>
            <a:r>
              <a:rPr lang="en-US" dirty="0"/>
              <a:t>Unavailability of in vitro experimental model.</a:t>
            </a:r>
            <a:r>
              <a:rPr lang="en-GB" dirty="0"/>
              <a:t> </a:t>
            </a:r>
            <a:r>
              <a:rPr lang="en-US" dirty="0"/>
              <a:t>Our plant sample requires to establish safety and Efficacy.</a:t>
            </a:r>
            <a:endParaRPr lang="en-GB" dirty="0"/>
          </a:p>
          <a:p>
            <a:pPr>
              <a:buNone/>
            </a:pPr>
            <a:r>
              <a:rPr lang="en-US" dirty="0"/>
              <a:t> </a:t>
            </a:r>
            <a:endParaRPr lang="en-GB" dirty="0"/>
          </a:p>
          <a:p>
            <a:pPr lvl="0">
              <a:buNone/>
            </a:pPr>
            <a:r>
              <a:rPr lang="en-US" b="1" dirty="0"/>
              <a:t>Q. Whether similar study has been conducted on </a:t>
            </a:r>
            <a:r>
              <a:rPr lang="en-US" b="1" i="1" dirty="0"/>
              <a:t>in vitro </a:t>
            </a:r>
            <a:r>
              <a:rPr lang="en-US" b="1" dirty="0"/>
              <a:t>models? If yes, describe the leading points to justify the requirement of animal experiment.</a:t>
            </a:r>
            <a:endParaRPr lang="en-GB" dirty="0"/>
          </a:p>
          <a:p>
            <a:pPr>
              <a:buNone/>
            </a:pPr>
            <a:r>
              <a:rPr lang="en-US" b="1" dirty="0"/>
              <a:t>Suggestive Answer – </a:t>
            </a:r>
            <a:r>
              <a:rPr lang="en-US" dirty="0"/>
              <a:t>No. </a:t>
            </a:r>
            <a:endParaRPr lang="en-GB" dirty="0"/>
          </a:p>
          <a:p>
            <a:pPr>
              <a:buNone/>
            </a:pPr>
            <a:r>
              <a:rPr lang="en-US" dirty="0"/>
              <a:t> </a:t>
            </a:r>
            <a:endParaRPr lang="en-GB" dirty="0"/>
          </a:p>
          <a:p>
            <a:pPr lvl="0">
              <a:buNone/>
            </a:pPr>
            <a:r>
              <a:rPr lang="en-US" b="1" dirty="0"/>
              <a:t>Q. Why are the particular species selected?</a:t>
            </a:r>
            <a:endParaRPr lang="en-GB" dirty="0"/>
          </a:p>
          <a:p>
            <a:pPr>
              <a:buNone/>
            </a:pPr>
            <a:r>
              <a:rPr lang="en-US" b="1" dirty="0"/>
              <a:t>Suggestive Answer – </a:t>
            </a:r>
            <a:r>
              <a:rPr lang="en-US" dirty="0"/>
              <a:t>Wistar Rats are most common experiment animal species having the best reproducibility of results and reliable models for pharmacological activity evaluation of natural products.</a:t>
            </a:r>
            <a:endParaRPr lang="en-GB" dirty="0"/>
          </a:p>
          <a:p>
            <a:pPr>
              <a:buNone/>
            </a:pPr>
            <a:r>
              <a:rPr lang="en-US" dirty="0"/>
              <a:t> </a:t>
            </a:r>
            <a:endParaRPr lang="en-GB" dirty="0"/>
          </a:p>
          <a:p>
            <a:pPr lvl="0">
              <a:buNone/>
            </a:pPr>
            <a:r>
              <a:rPr lang="en-US" b="1" dirty="0"/>
              <a:t>Q. Why is the estimated number of animals essential?</a:t>
            </a:r>
            <a:endParaRPr lang="en-GB" dirty="0"/>
          </a:p>
          <a:p>
            <a:pPr>
              <a:buNone/>
            </a:pPr>
            <a:r>
              <a:rPr lang="en-US" b="1" dirty="0"/>
              <a:t>Suggestive Answer – </a:t>
            </a:r>
            <a:r>
              <a:rPr lang="en-US" dirty="0"/>
              <a:t>According to OECD guideline 423 3 animal is necessary in each group for conduct an oral acute toxicity study a</a:t>
            </a:r>
            <a:r>
              <a:rPr lang="en-US" b="1" dirty="0"/>
              <a:t>nd six animal is necessary in each group for validation and compete statically analysis. That’s why we required 30 rats.</a:t>
            </a:r>
            <a:r>
              <a:rPr lang="en-US" dirty="0"/>
              <a:t>  </a:t>
            </a:r>
            <a:endParaRPr lang="en-GB" dirty="0"/>
          </a:p>
          <a:p>
            <a:endParaRPr lang="en-GB" dirty="0"/>
          </a:p>
        </p:txBody>
      </p:sp>
      <p:sp>
        <p:nvSpPr>
          <p:cNvPr id="5" name="Slide Number Placeholder 4">
            <a:extLst>
              <a:ext uri="{FF2B5EF4-FFF2-40B4-BE49-F238E27FC236}">
                <a16:creationId xmlns:a16="http://schemas.microsoft.com/office/drawing/2014/main" id="{38046849-442F-453B-8BC1-D97E686BA6C2}"/>
              </a:ext>
            </a:extLst>
          </p:cNvPr>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Plan of Experimental Study</a:t>
            </a:r>
            <a:br>
              <a:rPr lang="en-US" b="1" dirty="0"/>
            </a:br>
            <a:r>
              <a:rPr lang="en-US" sz="1800" i="1" dirty="0"/>
              <a:t>Use 1 or 2 slides if </a:t>
            </a:r>
            <a:r>
              <a:rPr lang="en-US" sz="1800" i="1" dirty="0" err="1"/>
              <a:t>reqd</a:t>
            </a:r>
            <a:br>
              <a:rPr lang="en-US" sz="1800" i="1" dirty="0"/>
            </a:br>
            <a:r>
              <a:rPr lang="en-US" sz="1800" i="1" dirty="0"/>
              <a:t>(Give the following details – examples below)</a:t>
            </a:r>
            <a:endParaRPr lang="en-GB" sz="1800" i="1" dirty="0"/>
          </a:p>
        </p:txBody>
      </p:sp>
      <p:sp>
        <p:nvSpPr>
          <p:cNvPr id="3" name="Content Placeholder 2"/>
          <p:cNvSpPr>
            <a:spLocks noGrp="1"/>
          </p:cNvSpPr>
          <p:nvPr>
            <p:ph idx="1"/>
          </p:nvPr>
        </p:nvSpPr>
        <p:spPr>
          <a:xfrm>
            <a:off x="457200" y="1600201"/>
            <a:ext cx="8229600" cy="4983162"/>
          </a:xfrm>
        </p:spPr>
        <p:txBody>
          <a:bodyPr>
            <a:normAutofit fontScale="25000" lnSpcReduction="20000"/>
          </a:bodyPr>
          <a:lstStyle/>
          <a:p>
            <a:pPr>
              <a:buNone/>
            </a:pPr>
            <a:r>
              <a:rPr lang="en-US" sz="5600" b="1" dirty="0"/>
              <a:t>A. Oral Acute Toxicity Study: </a:t>
            </a:r>
            <a:r>
              <a:rPr lang="en-US" sz="5600" dirty="0"/>
              <a:t>Oral Acute toxicity of </a:t>
            </a:r>
            <a:r>
              <a:rPr lang="en-US" sz="5600" i="1" dirty="0"/>
              <a:t> </a:t>
            </a:r>
            <a:r>
              <a:rPr lang="en-US" sz="5600" b="1" i="1" dirty="0"/>
              <a:t>Trial drug Name</a:t>
            </a:r>
            <a:r>
              <a:rPr lang="en-US" sz="5600" dirty="0"/>
              <a:t> will be conducted according to OECD guideline 423.</a:t>
            </a:r>
            <a:endParaRPr lang="en-GB" sz="5600" dirty="0"/>
          </a:p>
          <a:p>
            <a:pPr lvl="0">
              <a:buNone/>
            </a:pPr>
            <a:r>
              <a:rPr lang="en-US" sz="5600" b="1" dirty="0"/>
              <a:t>Study Design:</a:t>
            </a:r>
            <a:r>
              <a:rPr lang="en-GB" sz="5600" b="1" dirty="0"/>
              <a:t> </a:t>
            </a:r>
            <a:r>
              <a:rPr lang="en-US" sz="5600" dirty="0"/>
              <a:t>Three animals will be selected for each group. The dose level will be used as follows:</a:t>
            </a:r>
            <a:endParaRPr lang="en-GB" sz="5600" dirty="0"/>
          </a:p>
          <a:p>
            <a:r>
              <a:rPr lang="en-US" sz="5600" dirty="0"/>
              <a:t>Group 1 : Three Wistar rats will receive </a:t>
            </a:r>
            <a:r>
              <a:rPr lang="en-US" sz="5600" b="1" i="1" dirty="0"/>
              <a:t>Trial drug Name</a:t>
            </a:r>
            <a:r>
              <a:rPr lang="en-US" sz="5600" dirty="0"/>
              <a:t> . 3000/kg/PO.</a:t>
            </a:r>
            <a:endParaRPr lang="en-GB" sz="5600" dirty="0"/>
          </a:p>
          <a:p>
            <a:r>
              <a:rPr lang="en-US" sz="5600" dirty="0"/>
              <a:t>Group 2 : Three Wistar rats will receive </a:t>
            </a:r>
            <a:r>
              <a:rPr lang="en-US" sz="5600" b="1" i="1" dirty="0"/>
              <a:t>Trial drug Name</a:t>
            </a:r>
            <a:r>
              <a:rPr lang="en-US" sz="5600" dirty="0"/>
              <a:t> . 2000 mg/kg/ PO.</a:t>
            </a:r>
            <a:endParaRPr lang="en-GB" sz="5600" dirty="0"/>
          </a:p>
          <a:p>
            <a:pPr lvl="0">
              <a:buNone/>
            </a:pPr>
            <a:r>
              <a:rPr lang="en-US" sz="5600" b="1" dirty="0"/>
              <a:t>Administration of Doses:</a:t>
            </a:r>
            <a:endParaRPr lang="en-GB" sz="5600" dirty="0"/>
          </a:p>
          <a:p>
            <a:r>
              <a:rPr lang="en-US" sz="5600" dirty="0"/>
              <a:t>     The test formulation will be administered in a single dose by gavages using oral feeding needles. Animal will kept fasting prior to dosing. Following the period of fasting, the weight of each animal will be measured and the test formulation will be administered.</a:t>
            </a:r>
            <a:endParaRPr lang="en-GB" sz="5600" dirty="0"/>
          </a:p>
          <a:p>
            <a:pPr lvl="0">
              <a:buNone/>
            </a:pPr>
            <a:r>
              <a:rPr lang="en-US" sz="5600" b="1" dirty="0"/>
              <a:t>Observation:  </a:t>
            </a:r>
            <a:r>
              <a:rPr lang="en-US" sz="5600" dirty="0"/>
              <a:t>Single dose will be administered and Behavior, Hematological and </a:t>
            </a:r>
            <a:r>
              <a:rPr lang="en-US" sz="5600" dirty="0" err="1"/>
              <a:t>Histo</a:t>
            </a:r>
            <a:r>
              <a:rPr lang="en-US" sz="5600" dirty="0"/>
              <a:t>-pathological   evaluation will be done according to OECD Guideline.</a:t>
            </a:r>
            <a:endParaRPr lang="en-GB" sz="5600" dirty="0"/>
          </a:p>
          <a:p>
            <a:pPr>
              <a:buNone/>
            </a:pPr>
            <a:r>
              <a:rPr lang="en-US" sz="5600" b="1" dirty="0"/>
              <a:t>B. </a:t>
            </a:r>
            <a:r>
              <a:rPr lang="en-US" sz="5600" b="1" dirty="0" err="1"/>
              <a:t>Paracetamol</a:t>
            </a:r>
            <a:r>
              <a:rPr lang="en-US" sz="5600" b="1" dirty="0"/>
              <a:t> induced </a:t>
            </a:r>
            <a:r>
              <a:rPr lang="en-US" sz="5600" b="1" dirty="0" err="1"/>
              <a:t>Hepatotoxicity</a:t>
            </a:r>
            <a:r>
              <a:rPr lang="en-US" sz="5600" b="1" dirty="0"/>
              <a:t>.</a:t>
            </a:r>
            <a:r>
              <a:rPr lang="en-GB" sz="5600" b="1" dirty="0"/>
              <a:t> </a:t>
            </a:r>
            <a:r>
              <a:rPr lang="en-US" sz="5600" dirty="0"/>
              <a:t>Twenty four </a:t>
            </a:r>
            <a:r>
              <a:rPr lang="en-US" sz="5600" dirty="0" err="1"/>
              <a:t>Wistar</a:t>
            </a:r>
            <a:r>
              <a:rPr lang="en-US" sz="5600" dirty="0"/>
              <a:t> Rats will receive drug 1000mg/kg </a:t>
            </a:r>
            <a:r>
              <a:rPr lang="en-US" sz="5600" dirty="0" err="1"/>
              <a:t>Paracetamol</a:t>
            </a:r>
            <a:r>
              <a:rPr lang="en-US" sz="5600" dirty="0"/>
              <a:t> orally for seven days for inducing of </a:t>
            </a:r>
            <a:r>
              <a:rPr lang="en-US" sz="5600" dirty="0" err="1"/>
              <a:t>Hepatotoxicity</a:t>
            </a:r>
            <a:r>
              <a:rPr lang="en-US" sz="5600" dirty="0"/>
              <a:t>.</a:t>
            </a:r>
            <a:r>
              <a:rPr lang="en-GB" sz="5600" dirty="0"/>
              <a:t> </a:t>
            </a:r>
            <a:r>
              <a:rPr lang="en-US" sz="5600" dirty="0"/>
              <a:t>Twenty four </a:t>
            </a:r>
            <a:r>
              <a:rPr lang="en-US" sz="5600" dirty="0" err="1"/>
              <a:t>wistar</a:t>
            </a:r>
            <a:r>
              <a:rPr lang="en-US" sz="5600" dirty="0"/>
              <a:t> Rats will be divided into four groups. Each groups contains six rats.</a:t>
            </a:r>
            <a:endParaRPr lang="en-GB" sz="5600" dirty="0"/>
          </a:p>
          <a:p>
            <a:pPr lvl="0"/>
            <a:r>
              <a:rPr lang="en-US" sz="5600" b="1" dirty="0"/>
              <a:t>Group I (Negative Control):</a:t>
            </a:r>
            <a:r>
              <a:rPr lang="en-US" sz="5600" dirty="0"/>
              <a:t> Six </a:t>
            </a:r>
            <a:r>
              <a:rPr lang="en-US" sz="5600" dirty="0" err="1"/>
              <a:t>Wistar</a:t>
            </a:r>
            <a:r>
              <a:rPr lang="en-US" sz="5600" dirty="0"/>
              <a:t> Rats will receive Distilled Water(DW) 5ml/kg/PO for 30 days.</a:t>
            </a:r>
            <a:endParaRPr lang="en-GB" sz="5600" dirty="0"/>
          </a:p>
          <a:p>
            <a:pPr lvl="0"/>
            <a:r>
              <a:rPr lang="en-US" sz="5600" b="1" dirty="0"/>
              <a:t>Group II (Standard Control):</a:t>
            </a:r>
            <a:r>
              <a:rPr lang="en-US" sz="5600" dirty="0"/>
              <a:t> Six Wistar Rats will receive Standard drug/dose in mg/kg/PO for 30 days.</a:t>
            </a:r>
            <a:endParaRPr lang="en-GB" sz="5600" dirty="0"/>
          </a:p>
          <a:p>
            <a:pPr lvl="0"/>
            <a:r>
              <a:rPr lang="en-US" sz="5600" b="1" dirty="0"/>
              <a:t>Group III (Test Group I):</a:t>
            </a:r>
            <a:r>
              <a:rPr lang="en-US" sz="5600" dirty="0"/>
              <a:t> Six Wistar Rats will receive Trial drug one/dose in mg/kg/PO for 30 days.</a:t>
            </a:r>
            <a:endParaRPr lang="en-GB" sz="5600" dirty="0"/>
          </a:p>
          <a:p>
            <a:pPr lvl="0"/>
            <a:r>
              <a:rPr lang="en-US" sz="5600" b="1" dirty="0"/>
              <a:t>Group IV (Test Group II):</a:t>
            </a:r>
            <a:r>
              <a:rPr lang="en-US" sz="5600" dirty="0"/>
              <a:t> Six Wistar Rats will receive Trial drug 2 / dose in mg/kg/PO for 30 days.</a:t>
            </a:r>
            <a:endParaRPr lang="en-GB" sz="5600" dirty="0"/>
          </a:p>
          <a:p>
            <a:pPr>
              <a:buNone/>
            </a:pPr>
            <a:r>
              <a:rPr lang="en-US" sz="5600" b="1" dirty="0"/>
              <a:t>Evaluation Parameters:-</a:t>
            </a:r>
          </a:p>
          <a:p>
            <a:pPr>
              <a:buNone/>
            </a:pPr>
            <a:r>
              <a:rPr lang="en-US" sz="5600" dirty="0"/>
              <a:t>Liver Function Test</a:t>
            </a:r>
          </a:p>
          <a:p>
            <a:pPr>
              <a:buNone/>
            </a:pPr>
            <a:r>
              <a:rPr lang="en-US" sz="5600" dirty="0"/>
              <a:t>Histopathology of Liver </a:t>
            </a:r>
            <a:endParaRPr lang="en-GB" sz="5600" dirty="0"/>
          </a:p>
          <a:p>
            <a:endParaRPr lang="en-GB" dirty="0"/>
          </a:p>
        </p:txBody>
      </p:sp>
      <p:sp>
        <p:nvSpPr>
          <p:cNvPr id="5" name="Slide Number Placeholder 4">
            <a:extLst>
              <a:ext uri="{FF2B5EF4-FFF2-40B4-BE49-F238E27FC236}">
                <a16:creationId xmlns:a16="http://schemas.microsoft.com/office/drawing/2014/main" id="{3D3E9301-2822-4037-A100-003769D8A3AA}"/>
              </a:ext>
            </a:extLst>
          </p:cNvPr>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533400"/>
            <a:ext cx="8458200" cy="5791200"/>
          </a:xfrm>
        </p:spPr>
        <p:txBody>
          <a:bodyPr>
            <a:normAutofit/>
          </a:bodyPr>
          <a:lstStyle/>
          <a:p>
            <a:pPr lvl="0" algn="ctr">
              <a:lnSpc>
                <a:spcPct val="170000"/>
              </a:lnSpc>
              <a:buNone/>
            </a:pPr>
            <a:r>
              <a:rPr lang="en-US" sz="2800" b="1" dirty="0"/>
              <a:t>Other Details </a:t>
            </a:r>
          </a:p>
          <a:p>
            <a:pPr>
              <a:lnSpc>
                <a:spcPct val="170000"/>
              </a:lnSpc>
            </a:pPr>
            <a:r>
              <a:rPr lang="en-US" sz="1400" b="1" dirty="0"/>
              <a:t>Invasive/stressful/ non-invasive procedures : Write the applicable one.</a:t>
            </a:r>
          </a:p>
          <a:p>
            <a:pPr>
              <a:lnSpc>
                <a:spcPct val="170000"/>
              </a:lnSpc>
            </a:pPr>
            <a:r>
              <a:rPr lang="en-US" sz="1400" b="1" dirty="0"/>
              <a:t>Injectable Intervention (Doses, Site, Volume):</a:t>
            </a:r>
            <a:r>
              <a:rPr lang="en-US" sz="1400" dirty="0"/>
              <a:t> Yes or no.</a:t>
            </a:r>
            <a:endParaRPr lang="en-GB" sz="1400" dirty="0"/>
          </a:p>
          <a:p>
            <a:pPr>
              <a:lnSpc>
                <a:spcPct val="170000"/>
              </a:lnSpc>
            </a:pPr>
            <a:r>
              <a:rPr lang="en-US" sz="1400" b="1" dirty="0"/>
              <a:t>Blood withdrawal Details:</a:t>
            </a:r>
            <a:r>
              <a:rPr lang="en-US" sz="1400" dirty="0"/>
              <a:t> Yes/ No.  </a:t>
            </a:r>
            <a:endParaRPr lang="en-GB" sz="1400" dirty="0"/>
          </a:p>
          <a:p>
            <a:pPr lvl="1">
              <a:lnSpc>
                <a:spcPct val="170000"/>
              </a:lnSpc>
            </a:pPr>
            <a:r>
              <a:rPr lang="en-US" sz="1200" b="1" dirty="0"/>
              <a:t>Volumes:</a:t>
            </a:r>
            <a:r>
              <a:rPr lang="en-US" sz="1200" dirty="0"/>
              <a:t> </a:t>
            </a:r>
            <a:endParaRPr lang="en-GB" sz="1200" dirty="0"/>
          </a:p>
          <a:p>
            <a:pPr lvl="1">
              <a:lnSpc>
                <a:spcPct val="170000"/>
              </a:lnSpc>
            </a:pPr>
            <a:r>
              <a:rPr lang="en-US" sz="1200" b="1" dirty="0"/>
              <a:t>Sites:</a:t>
            </a:r>
            <a:endParaRPr lang="en-GB" sz="1200" dirty="0"/>
          </a:p>
          <a:p>
            <a:pPr>
              <a:lnSpc>
                <a:spcPct val="170000"/>
              </a:lnSpc>
            </a:pPr>
            <a:r>
              <a:rPr lang="en-US" sz="1400" b="1" dirty="0"/>
              <a:t>Radiation (dosage and schedules):</a:t>
            </a:r>
            <a:r>
              <a:rPr lang="en-US" sz="1400" dirty="0"/>
              <a:t>  NA</a:t>
            </a:r>
            <a:endParaRPr lang="en-GB" sz="1400" dirty="0"/>
          </a:p>
          <a:p>
            <a:pPr>
              <a:lnSpc>
                <a:spcPct val="170000"/>
              </a:lnSpc>
            </a:pPr>
            <a:r>
              <a:rPr lang="en-US" sz="1400" b="1" dirty="0"/>
              <a:t>Nature of compound/Broad Classification of drug/NCE:</a:t>
            </a:r>
            <a:r>
              <a:rPr lang="en-US" sz="1400" dirty="0"/>
              <a:t> Herbal / Synthetic</a:t>
            </a:r>
          </a:p>
          <a:p>
            <a:pPr>
              <a:lnSpc>
                <a:spcPct val="170000"/>
              </a:lnSpc>
            </a:pPr>
            <a:r>
              <a:rPr lang="en-US" sz="1400" b="1" dirty="0"/>
              <a:t>Does the protocol prohibit use of anesthetic or analgesic for the conduct of </a:t>
            </a:r>
            <a:r>
              <a:rPr lang="en-GB" sz="1400" b="1" dirty="0"/>
              <a:t> </a:t>
            </a:r>
            <a:r>
              <a:rPr lang="en-US" sz="1400" b="1" dirty="0"/>
              <a:t>painful procedures?-</a:t>
            </a:r>
            <a:r>
              <a:rPr lang="en-US" sz="1400" dirty="0"/>
              <a:t> Yes/ No.</a:t>
            </a:r>
            <a:endParaRPr lang="en-GB" sz="1400" dirty="0"/>
          </a:p>
          <a:p>
            <a:pPr>
              <a:lnSpc>
                <a:spcPct val="170000"/>
              </a:lnSpc>
            </a:pPr>
            <a:r>
              <a:rPr lang="en-US" sz="1400" b="1" dirty="0"/>
              <a:t>Will survival surgery be done?-</a:t>
            </a:r>
            <a:r>
              <a:rPr lang="en-US" sz="1400" dirty="0"/>
              <a:t> Yes /No</a:t>
            </a:r>
            <a:endParaRPr lang="en-GB" sz="1400" dirty="0"/>
          </a:p>
          <a:p>
            <a:pPr>
              <a:lnSpc>
                <a:spcPct val="170000"/>
              </a:lnSpc>
            </a:pPr>
            <a:r>
              <a:rPr lang="en-US" sz="1400" b="1" dirty="0"/>
              <a:t>Describe method of Euthanasia (If required in the protocol):</a:t>
            </a:r>
            <a:r>
              <a:rPr lang="en-US" sz="1400" dirty="0"/>
              <a:t> High dose of anesthetic (Halothane)</a:t>
            </a:r>
            <a:endParaRPr lang="en-GB" sz="1400" dirty="0"/>
          </a:p>
          <a:p>
            <a:pPr>
              <a:lnSpc>
                <a:spcPct val="170000"/>
              </a:lnSpc>
            </a:pPr>
            <a:r>
              <a:rPr lang="en-US" sz="1400" b="1" dirty="0"/>
              <a:t>Method of carcass disposal after euthanasia:</a:t>
            </a:r>
            <a:r>
              <a:rPr lang="en-US" sz="1400" dirty="0"/>
              <a:t> Biomedical waste disposal </a:t>
            </a:r>
            <a:endParaRPr lang="en-GB" sz="1400" dirty="0"/>
          </a:p>
          <a:p>
            <a:pPr lvl="0">
              <a:lnSpc>
                <a:spcPct val="170000"/>
              </a:lnSpc>
              <a:buNone/>
            </a:pPr>
            <a:endParaRPr lang="en-GB" sz="900" dirty="0"/>
          </a:p>
          <a:p>
            <a:pPr>
              <a:lnSpc>
                <a:spcPct val="170000"/>
              </a:lnSpc>
            </a:pPr>
            <a:endParaRPr lang="en-GB" sz="900" dirty="0"/>
          </a:p>
        </p:txBody>
      </p:sp>
      <p:sp>
        <p:nvSpPr>
          <p:cNvPr id="4" name="Slide Number Placeholder 3">
            <a:extLst>
              <a:ext uri="{FF2B5EF4-FFF2-40B4-BE49-F238E27FC236}">
                <a16:creationId xmlns:a16="http://schemas.microsoft.com/office/drawing/2014/main" id="{9A1BB99A-D0DB-4150-A165-B8F83528D4EC}"/>
              </a:ext>
            </a:extLst>
          </p:cNvPr>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3459163"/>
          </a:xfrm>
        </p:spPr>
        <p:txBody>
          <a:bodyPr>
            <a:normAutofit/>
          </a:bodyPr>
          <a:lstStyle/>
          <a:p>
            <a:pPr algn="ctr">
              <a:buNone/>
            </a:pPr>
            <a:r>
              <a:rPr lang="en-GB" sz="8800" dirty="0"/>
              <a:t>Thank You </a:t>
            </a:r>
          </a:p>
        </p:txBody>
      </p:sp>
      <p:sp>
        <p:nvSpPr>
          <p:cNvPr id="4" name="Slide Number Placeholder 3">
            <a:extLst>
              <a:ext uri="{FF2B5EF4-FFF2-40B4-BE49-F238E27FC236}">
                <a16:creationId xmlns:a16="http://schemas.microsoft.com/office/drawing/2014/main" id="{CA152FBB-EB38-4286-9559-29FE7EF1693C}"/>
              </a:ext>
            </a:extLst>
          </p:cNvPr>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940</Words>
  <Application>Microsoft Office PowerPoint</Application>
  <PresentationFormat>On-screen Show (4:3)</PresentationFormat>
  <Paragraphs>95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Imp Instructions to the scholars </vt:lpstr>
      <vt:lpstr>Presentation for IAEC Approval on  “TITLE OF THE STUDY AS MENTIONED IN SYNOPSIS” </vt:lpstr>
      <vt:lpstr>Introduction </vt:lpstr>
      <vt:lpstr>OBJECTIVES, HYPOTHESES</vt:lpstr>
      <vt:lpstr>ANIMALS REQUIRED (Mention the no. of animals reqd. in the following format)</vt:lpstr>
      <vt:lpstr>Rationale for animal usage (Answer the following 4 questions) </vt:lpstr>
      <vt:lpstr>Plan of Experimental Study Use 1 or 2 slides if reqd (Give the following details – examples below)</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for IAEC Approval on  “Neuroprotective potential of a Novel Herbal Formulation on 6-Hydroxy Dopamine induce Parkinson in wistar rats” </dc:title>
  <dc:creator>dell</dc:creator>
  <cp:lastModifiedBy>NIA Jaipur</cp:lastModifiedBy>
  <cp:revision>10</cp:revision>
  <dcterms:created xsi:type="dcterms:W3CDTF">2006-08-16T00:00:00Z</dcterms:created>
  <dcterms:modified xsi:type="dcterms:W3CDTF">2021-08-16T05:17:08Z</dcterms:modified>
</cp:coreProperties>
</file>